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  <p:sldMasterId id="2147483734" r:id="rId4"/>
    <p:sldMasterId id="2147483758" r:id="rId5"/>
  </p:sldMasterIdLst>
  <p:notesMasterIdLst>
    <p:notesMasterId r:id="rId12"/>
  </p:notesMasterIdLst>
  <p:handoutMasterIdLst>
    <p:handoutMasterId r:id="rId13"/>
  </p:handoutMasterIdLst>
  <p:sldIdLst>
    <p:sldId id="1798" r:id="rId6"/>
    <p:sldId id="287" r:id="rId7"/>
    <p:sldId id="1799" r:id="rId8"/>
    <p:sldId id="1801" r:id="rId9"/>
    <p:sldId id="1802" r:id="rId10"/>
    <p:sldId id="1804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1798"/>
            <p14:sldId id="287"/>
            <p14:sldId id="1799"/>
            <p14:sldId id="1801"/>
            <p14:sldId id="1802"/>
            <p14:sldId id="18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A"/>
    <a:srgbClr val="13A78D"/>
    <a:srgbClr val="0F7965"/>
    <a:srgbClr val="162128"/>
    <a:srgbClr val="016B54"/>
    <a:srgbClr val="F8F8F8"/>
    <a:srgbClr val="E5E5E5"/>
    <a:srgbClr val="008774"/>
    <a:srgbClr val="0F7661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3" autoAdjust="0"/>
    <p:restoredTop sz="87883" autoAdjust="0"/>
  </p:normalViewPr>
  <p:slideViewPr>
    <p:cSldViewPr snapToGrid="0" snapToObjects="1">
      <p:cViewPr varScale="1">
        <p:scale>
          <a:sx n="94" d="100"/>
          <a:sy n="94" d="100"/>
        </p:scale>
        <p:origin x="1099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5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76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47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2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63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64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403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0599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5146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48992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40576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618" y="971550"/>
            <a:ext cx="4077633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28575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480060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7462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6371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235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66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322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668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976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404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63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81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68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51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2" y="4375513"/>
            <a:ext cx="1627632" cy="2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45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2" y="4375513"/>
            <a:ext cx="1627632" cy="2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01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2" y="4375513"/>
            <a:ext cx="1627632" cy="2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511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2" y="4375513"/>
            <a:ext cx="1627632" cy="2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840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2" y="4375513"/>
            <a:ext cx="1627632" cy="2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754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17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166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61870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594432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200151"/>
            <a:ext cx="4057650" cy="326350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09676"/>
            <a:ext cx="4057650" cy="326350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03500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419226"/>
            <a:ext cx="40576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28751"/>
            <a:ext cx="40576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40576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618" y="971550"/>
            <a:ext cx="4077633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72421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543051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28975" y="1543051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004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6172200" y="1543051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52217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0822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3038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94" y="4838540"/>
            <a:ext cx="676656" cy="1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94" y="4838540"/>
            <a:ext cx="676656" cy="1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999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94" y="4838540"/>
            <a:ext cx="676656" cy="1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003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94" y="4838540"/>
            <a:ext cx="676656" cy="1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5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94" y="4838540"/>
            <a:ext cx="676656" cy="1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281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94" y="4838540"/>
            <a:ext cx="676656" cy="1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89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94" y="4838540"/>
            <a:ext cx="676656" cy="1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73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94" y="4838540"/>
            <a:ext cx="676656" cy="1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88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96" y="2297430"/>
            <a:ext cx="307981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55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096" y="2297430"/>
            <a:ext cx="3079811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4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image" Target="../media/image15.png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93652170-9073-47CB-AFE6-3FB6C7CA8A88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9267CEE9-5DCC-4751-8F49-8117B1407D20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99EEF4CB-5B50-4D34-9999-10036B189B46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D7CD9F7F-0B44-4B8B-B34A-55864D3CD072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1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576264" y="5007745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378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2018 Dell Inc.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76035" y="5007745"/>
            <a:ext cx="94578" cy="831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23" y="4838624"/>
            <a:ext cx="676656" cy="120294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1BD111D5-F031-4FA1-89F7-5EAF2E55E6EE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7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1.em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7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B47BA8-FBA6-4154-8551-47BBEFD0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974" y="4660684"/>
            <a:ext cx="1881134" cy="3362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99887-E69E-4A29-A090-1D768C2DB8AA}"/>
              </a:ext>
            </a:extLst>
          </p:cNvPr>
          <p:cNvSpPr txBox="1"/>
          <p:nvPr/>
        </p:nvSpPr>
        <p:spPr>
          <a:xfrm>
            <a:off x="620800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chemeClr val="tx2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Workshop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3A7097-4593-4766-99C5-109204A5CA0E}"/>
              </a:ext>
            </a:extLst>
          </p:cNvPr>
          <p:cNvSpPr txBox="1"/>
          <p:nvPr/>
        </p:nvSpPr>
        <p:spPr>
          <a:xfrm>
            <a:off x="626110" y="251142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tx2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Platform Acceleration Lab</a:t>
            </a:r>
            <a:br>
              <a:rPr lang="en-US" sz="2800" spc="-100" dirty="0">
                <a:solidFill>
                  <a:schemeClr val="tx2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</a:br>
            <a:r>
              <a:rPr lang="en-US" sz="2800" spc="-100" dirty="0">
                <a:solidFill>
                  <a:schemeClr val="tx2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E &amp; Y, Bangalore</a:t>
            </a:r>
          </a:p>
        </p:txBody>
      </p:sp>
    </p:spTree>
    <p:extLst>
      <p:ext uri="{BB962C8B-B14F-4D97-AF65-F5344CB8AC3E}">
        <p14:creationId xmlns:p14="http://schemas.microsoft.com/office/powerpoint/2010/main" val="255691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6EB358E-912C-4BF3-AB08-DE249519B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09" y="538084"/>
            <a:ext cx="7486650" cy="1163395"/>
          </a:xfrm>
        </p:spPr>
        <p:txBody>
          <a:bodyPr/>
          <a:lstStyle/>
          <a:p>
            <a:r>
              <a:rPr lang="en-US" sz="3000" b="1" spc="-1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Workshop</a:t>
            </a:r>
            <a:br>
              <a:rPr lang="en-US" b="1" spc="-1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8691B19-7C7C-41ED-BBA2-5CA575CC4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961" y="1145754"/>
            <a:ext cx="8516797" cy="612152"/>
          </a:xfrm>
        </p:spPr>
        <p:txBody>
          <a:bodyPr/>
          <a:lstStyle/>
          <a:p>
            <a:r>
              <a:rPr lang="en-US" sz="2498" b="1" spc="-1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 Platform Acceleration Labs</a:t>
            </a:r>
          </a:p>
          <a:p>
            <a:endParaRPr lang="en-US" sz="2498" b="1" spc="-1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r>
              <a:rPr lang="en-US" sz="2498" b="1" spc="-1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 E&amp;Y, Bangalore</a:t>
            </a:r>
          </a:p>
          <a:p>
            <a:endParaRPr lang="en-US" sz="2498" b="1" spc="-1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r>
              <a:rPr lang="en-US" sz="2498" b="1" spc="-1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 27</a:t>
            </a:r>
            <a:r>
              <a:rPr lang="en-US" sz="2498" b="1" spc="-100" baseline="300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th</a:t>
            </a:r>
            <a:r>
              <a:rPr lang="en-US" sz="2498" b="1" spc="-1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 </a:t>
            </a:r>
            <a:r>
              <a:rPr lang="en-US" sz="2498" b="1" spc="-1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July,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3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366C69-F8AB-4830-AD69-1CE447CC89A8}"/>
              </a:ext>
            </a:extLst>
          </p:cNvPr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chemeClr val="tx2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>
                <a:solidFill>
                  <a:schemeClr val="tx2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Name, Team, Apps</a:t>
            </a:r>
          </a:p>
          <a:p>
            <a:pPr>
              <a:spcAft>
                <a:spcPts val="1200"/>
              </a:spcAft>
            </a:pPr>
            <a:endParaRPr lang="en-US" sz="4200" b="1" spc="-100" dirty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12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12" name="Shape 196">
            <a:extLst>
              <a:ext uri="{FF2B5EF4-FFF2-40B4-BE49-F238E27FC236}">
                <a16:creationId xmlns:a16="http://schemas.microsoft.com/office/drawing/2014/main" id="{08527800-F479-441B-8E42-190FDF05411B}"/>
              </a:ext>
            </a:extLst>
          </p:cNvPr>
          <p:cNvSpPr txBox="1">
            <a:spLocks/>
          </p:cNvSpPr>
          <p:nvPr/>
        </p:nvSpPr>
        <p:spPr>
          <a:xfrm>
            <a:off x="359241" y="624364"/>
            <a:ext cx="9078863" cy="4193042"/>
          </a:xfrm>
          <a:prstGeom prst="rect">
            <a:avLst/>
          </a:prstGeom>
          <a:noFill/>
        </p:spPr>
        <p:txBody>
          <a:bodyPr/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8774"/>
              </a:buClr>
            </a:pPr>
            <a:endParaRPr lang="en-US" sz="900" dirty="0">
              <a:solidFill>
                <a:schemeClr val="bg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sym typeface="Arial"/>
              </a:rPr>
              <a:t>11:00 </a:t>
            </a:r>
            <a:r>
              <a:rPr lang="mr-IN" dirty="0">
                <a:solidFill>
                  <a:schemeClr val="accent3">
                    <a:lumMod val="60000"/>
                    <a:lumOff val="40000"/>
                  </a:schemeClr>
                </a:solidFill>
                <a:sym typeface="Arial"/>
              </a:rPr>
              <a:t>–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sym typeface="Arial"/>
              </a:rPr>
              <a:t> 11:30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sym typeface="Arial"/>
              </a:rPr>
              <a:t>  </a:t>
            </a:r>
            <a:r>
              <a:rPr lang="en-US" dirty="0">
                <a:solidFill>
                  <a:schemeClr val="accent6"/>
                </a:solidFill>
                <a:sym typeface="Arial"/>
              </a:rPr>
              <a:t>Welcome and Agenda</a:t>
            </a: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6"/>
                </a:solidFill>
                <a:sym typeface="Arial"/>
              </a:rPr>
              <a:t>		       Cloud Native PAL workshop at EY</a:t>
            </a:r>
          </a:p>
          <a:p>
            <a:pPr>
              <a:buClr>
                <a:srgbClr val="008774"/>
              </a:buClr>
            </a:pPr>
            <a:endParaRPr lang="en-US" sz="900" dirty="0">
              <a:solidFill>
                <a:schemeClr val="bg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sym typeface="Arial"/>
              </a:rPr>
              <a:t>11:30 - 12:30  </a:t>
            </a:r>
            <a:r>
              <a:rPr lang="en-US" dirty="0">
                <a:solidFill>
                  <a:schemeClr val="accent6"/>
                </a:solidFill>
                <a:sym typeface="Arial"/>
              </a:rPr>
              <a:t>Cloud Native Enterprise- Challenges of   Modernizing           		       Legacy workloads, Introducing Microservices</a:t>
            </a: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sym typeface="Arial"/>
              </a:rPr>
              <a:t>12:30 - 1:30   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Arial"/>
              </a:rPr>
              <a:t>Lunch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sym typeface="Arial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Arial"/>
              </a:rPr>
              <a:t>Break</a:t>
            </a:r>
          </a:p>
          <a:p>
            <a:pPr>
              <a:buClr>
                <a:srgbClr val="008774"/>
              </a:buClr>
            </a:pPr>
            <a:endParaRPr lang="en-US" sz="900" dirty="0">
              <a:solidFill>
                <a:schemeClr val="bg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sym typeface="Arial"/>
              </a:rPr>
              <a:t>1:30  –  2:30 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Arial"/>
              </a:rPr>
              <a:t>Introducing Spring Boot</a:t>
            </a: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3"/>
                </a:solidFill>
                <a:sym typeface="Arial"/>
              </a:rPr>
              <a:t>		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Arial"/>
              </a:rPr>
              <a:t>Lab 1: Building A Spring Boot Application</a:t>
            </a: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Arial"/>
              </a:rPr>
              <a:t>		      Push it to Cloud Foundry !</a:t>
            </a: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bg1"/>
                </a:solidFill>
                <a:sym typeface="Arial"/>
              </a:rPr>
              <a:t>                       </a:t>
            </a:r>
          </a:p>
          <a:p>
            <a:pPr>
              <a:buClr>
                <a:srgbClr val="008774"/>
              </a:buClr>
            </a:pPr>
            <a:endParaRPr lang="en-US" dirty="0">
              <a:solidFill>
                <a:schemeClr val="bg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endParaRPr lang="en-US" dirty="0">
              <a:solidFill>
                <a:schemeClr val="bg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endParaRPr lang="en-US" dirty="0">
              <a:solidFill>
                <a:schemeClr val="bg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endParaRPr lang="en-US" dirty="0">
              <a:solidFill>
                <a:schemeClr val="bg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endParaRPr lang="en-US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6" name="Shape 195">
            <a:extLst>
              <a:ext uri="{FF2B5EF4-FFF2-40B4-BE49-F238E27FC236}">
                <a16:creationId xmlns:a16="http://schemas.microsoft.com/office/drawing/2014/main" id="{92495C4F-AD43-46BE-8860-CFD9AAEE0F81}"/>
              </a:ext>
            </a:extLst>
          </p:cNvPr>
          <p:cNvSpPr txBox="1">
            <a:spLocks/>
          </p:cNvSpPr>
          <p:nvPr/>
        </p:nvSpPr>
        <p:spPr>
          <a:xfrm>
            <a:off x="113722" y="149918"/>
            <a:ext cx="8796928" cy="886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>
                    <a:lumMod val="95000"/>
                  </a:schemeClr>
                </a:solidFill>
                <a:sym typeface="Arial"/>
              </a:rPr>
              <a:t>Workshop Agenda</a:t>
            </a:r>
            <a:br>
              <a:rPr lang="en-US" sz="3200" dirty="0">
                <a:solidFill>
                  <a:schemeClr val="tx2">
                    <a:lumMod val="95000"/>
                  </a:schemeClr>
                </a:solidFill>
                <a:sym typeface="Arial"/>
              </a:rPr>
            </a:br>
            <a:endParaRPr lang="en-US" sz="3200" dirty="0">
              <a:solidFill>
                <a:schemeClr val="tx2">
                  <a:lumMod val="95000"/>
                </a:schemeClr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220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8" name="Shape 195">
            <a:extLst>
              <a:ext uri="{FF2B5EF4-FFF2-40B4-BE49-F238E27FC236}">
                <a16:creationId xmlns:a16="http://schemas.microsoft.com/office/drawing/2014/main" id="{BBE3DF88-DEF2-4E8E-8BF7-20A070AD1771}"/>
              </a:ext>
            </a:extLst>
          </p:cNvPr>
          <p:cNvSpPr txBox="1">
            <a:spLocks/>
          </p:cNvSpPr>
          <p:nvPr/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accent1"/>
                </a:solidFill>
                <a:sym typeface="Arial"/>
              </a:rPr>
              <a:t>Workshop Agenda</a:t>
            </a:r>
            <a:br>
              <a:rPr lang="en-US" sz="3200">
                <a:solidFill>
                  <a:schemeClr val="accent1"/>
                </a:solidFill>
                <a:sym typeface="Arial"/>
              </a:rPr>
            </a:br>
            <a:endParaRPr lang="en-US" sz="320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9" name="Shape 196">
            <a:extLst>
              <a:ext uri="{FF2B5EF4-FFF2-40B4-BE49-F238E27FC236}">
                <a16:creationId xmlns:a16="http://schemas.microsoft.com/office/drawing/2014/main" id="{68C17028-A4D1-482F-98C3-D74F730377DD}"/>
              </a:ext>
            </a:extLst>
          </p:cNvPr>
          <p:cNvSpPr txBox="1">
            <a:spLocks/>
          </p:cNvSpPr>
          <p:nvPr/>
        </p:nvSpPr>
        <p:spPr>
          <a:xfrm>
            <a:off x="359241" y="624364"/>
            <a:ext cx="9078863" cy="4463764"/>
          </a:xfrm>
          <a:prstGeom prst="rect">
            <a:avLst/>
          </a:prstGeom>
        </p:spPr>
        <p:txBody>
          <a:bodyPr/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8774"/>
              </a:buClr>
            </a:pPr>
            <a:endParaRPr lang="en-US" dirty="0">
              <a:solidFill>
                <a:schemeClr val="bg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sym typeface="Arial"/>
              </a:rPr>
              <a:t>2:30 -   3:30 </a:t>
            </a:r>
            <a:r>
              <a:rPr lang="en-US" dirty="0">
                <a:solidFill>
                  <a:schemeClr val="accent6"/>
                </a:solidFill>
                <a:sym typeface="Arial"/>
              </a:rPr>
              <a:t>Persistence with Spring Data REST</a:t>
            </a: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6"/>
                </a:solidFill>
                <a:sym typeface="Arial"/>
              </a:rPr>
              <a:t>		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Arial"/>
              </a:rPr>
              <a:t>Lab 2: Build a Hypermedia-Driven RESTful Web Service </a:t>
            </a:r>
            <a:b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Arial"/>
              </a:rPr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Arial"/>
              </a:rPr>
              <a:t>                               with Spring Data  REST</a:t>
            </a: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sym typeface="Arial"/>
              </a:rPr>
              <a:t>3:30 -   4:00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Arial"/>
              </a:rPr>
              <a:t>Break</a:t>
            </a: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sym typeface="Arial"/>
              </a:rPr>
              <a:t>4:00 -   5:00</a:t>
            </a:r>
            <a:r>
              <a:rPr lang="en-US" dirty="0">
                <a:solidFill>
                  <a:srgbClr val="FFFFFF"/>
                </a:solidFill>
                <a:sym typeface="Arial"/>
              </a:rPr>
              <a:t>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Arial"/>
              </a:rPr>
              <a:t>Advancing Spring Boot with Actuator </a:t>
            </a:r>
            <a:endParaRPr lang="en-US" sz="900" dirty="0">
              <a:solidFill>
                <a:schemeClr val="accent1">
                  <a:lumMod val="40000"/>
                  <a:lumOff val="60000"/>
                </a:schemeClr>
              </a:solidFill>
              <a:sym typeface="Arial"/>
            </a:endParaRP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rgbClr val="9BBB59"/>
                </a:solidFill>
                <a:sym typeface="Arial"/>
              </a:rPr>
              <a:t>                   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sym typeface="Arial"/>
              </a:rPr>
              <a:t>Lab 3: Enhancing Boot Application with Metrics     </a:t>
            </a: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sym typeface="Arial"/>
              </a:rPr>
              <a:t>5:00 –  5:30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Arial"/>
              </a:rPr>
              <a:t>PAL course deep dive – How PAL helps customers to 		             accelerate their digital transformation </a:t>
            </a:r>
          </a:p>
          <a:p>
            <a:pPr>
              <a:buClr>
                <a:srgbClr val="008774"/>
              </a:buClr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sym typeface="Arial"/>
              </a:rPr>
              <a:t>5:30 –  6:00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sym typeface="Arial"/>
              </a:rPr>
              <a:t>Wrap-Up and Closing</a:t>
            </a:r>
          </a:p>
        </p:txBody>
      </p:sp>
    </p:spTree>
    <p:extLst>
      <p:ext uri="{BB962C8B-B14F-4D97-AF65-F5344CB8AC3E}">
        <p14:creationId xmlns:p14="http://schemas.microsoft.com/office/powerpoint/2010/main" val="292866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/>
            <a:endParaRPr lang="en-US" sz="1350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2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140E7-54EC-456B-A680-07E7FB2B3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1" y="1090354"/>
            <a:ext cx="5815276" cy="3271093"/>
          </a:xfrm>
          <a:prstGeom prst="rect">
            <a:avLst/>
          </a:prstGeom>
        </p:spPr>
      </p:pic>
      <p:sp>
        <p:nvSpPr>
          <p:cNvPr id="9" name="Shape 195">
            <a:extLst>
              <a:ext uri="{FF2B5EF4-FFF2-40B4-BE49-F238E27FC236}">
                <a16:creationId xmlns:a16="http://schemas.microsoft.com/office/drawing/2014/main" id="{274A3040-4C57-424D-A0EF-D95B22BDEEAA}"/>
              </a:ext>
            </a:extLst>
          </p:cNvPr>
          <p:cNvSpPr txBox="1">
            <a:spLocks/>
          </p:cNvSpPr>
          <p:nvPr/>
        </p:nvSpPr>
        <p:spPr>
          <a:xfrm>
            <a:off x="113722" y="149918"/>
            <a:ext cx="8796928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2">
                    <a:lumMod val="95000"/>
                  </a:schemeClr>
                </a:solidFill>
                <a:sym typeface="Arial"/>
              </a:rPr>
              <a:t>Be Interactive!</a:t>
            </a:r>
          </a:p>
        </p:txBody>
      </p:sp>
    </p:spTree>
    <p:extLst>
      <p:ext uri="{BB962C8B-B14F-4D97-AF65-F5344CB8AC3E}">
        <p14:creationId xmlns:p14="http://schemas.microsoft.com/office/powerpoint/2010/main" val="94051710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5.xml><?xml version="1.0" encoding="utf-8"?>
<a:theme xmlns:a="http://schemas.openxmlformats.org/drawingml/2006/main" name="Dell EMC 2018 ex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3CFA147-791A-4B95-A26E-B3607609EA9F}" vid="{4C9C2644-6FA0-4F32-B072-6486C9271DD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29101</TotalTime>
  <Words>52</Words>
  <Application>Microsoft Office PowerPoint</Application>
  <PresentationFormat>On-screen Show (16:9)</PresentationFormat>
  <Paragraphs>36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Helvetica Neue</vt:lpstr>
      <vt:lpstr>Mangal</vt:lpstr>
      <vt:lpstr>Noto Symbol</vt:lpstr>
      <vt:lpstr>Verdana</vt:lpstr>
      <vt:lpstr>Wingdings</vt:lpstr>
      <vt:lpstr>3_Office Theme</vt:lpstr>
      <vt:lpstr>Pivotal Main</vt:lpstr>
      <vt:lpstr>1_Pivotal Main</vt:lpstr>
      <vt:lpstr>1_Dell Tech 2019</vt:lpstr>
      <vt:lpstr>Dell EMC 2018 external</vt:lpstr>
      <vt:lpstr>PowerPoint Presentation</vt:lpstr>
      <vt:lpstr>Cloud Native Workshop 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Roy, Nilanjan</cp:lastModifiedBy>
  <cp:revision>289</cp:revision>
  <dcterms:created xsi:type="dcterms:W3CDTF">2015-10-05T21:15:00Z</dcterms:created>
  <dcterms:modified xsi:type="dcterms:W3CDTF">2019-07-23T09:57:38Z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Nilanjan.Roy@emc.com</vt:lpwstr>
  </property>
  <property fmtid="{D5CDD505-2E9C-101B-9397-08002B2CF9AE}" pid="5" name="MSIP_Label_7de70ee2-0cb4-4d60-aee5-75ef2c4c8a90_SetDate">
    <vt:lpwstr>2019-07-10T09:50:05.7709458Z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Nilanjan.Roy@emc.com</vt:lpwstr>
  </property>
  <property fmtid="{D5CDD505-2E9C-101B-9397-08002B2CF9AE}" pid="12" name="MSIP_Label_da6fab74-d5af-4af7-a9a4-78d84655a626_SetDate">
    <vt:lpwstr>2019-07-10T09:50:05.7709458Z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